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Nuni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9972E0-899E-4570-AD09-A54E9984269A}">
  <a:tblStyle styleId="{589972E0-899E-4570-AD09-A54E998426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Nunit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1ece707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1ece707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2acdd437d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2acdd437d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2acdd437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2acdd437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2acdd437d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2acdd437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2acdd437d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2acdd437d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2acdd437d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2acdd437d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2acdd437d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2acdd437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2acdd437d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2acdd437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35f280be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35f280b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35f280b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35f280b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35f280be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35f280be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1ece707e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1ece707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35f280be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35f280b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35f280be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35f280be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35f280be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35f280b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35f280be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35f280be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2acdd437d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2acdd437d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3995b767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3995b767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3995b76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3995b76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3995b767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3995b76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3995b76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3995b76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3995b767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3995b767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3995b767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3995b767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3995b76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3995b76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311544dc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311544dc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1ece707e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1ece707e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1ece707e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11ece707e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1ece707e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1ece707e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2acdd437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2acdd437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2acdd43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2acdd43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2acdd437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2acdd437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2acdd43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2acdd43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2acdd437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2acdd437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2acdd437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2acdd437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4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10" Type="http://schemas.openxmlformats.org/officeDocument/2006/relationships/image" Target="../media/image22.png"/><Relationship Id="rId9" Type="http://schemas.openxmlformats.org/officeDocument/2006/relationships/image" Target="../media/image43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4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10" Type="http://schemas.openxmlformats.org/officeDocument/2006/relationships/image" Target="../media/image30.jpg"/><Relationship Id="rId9" Type="http://schemas.openxmlformats.org/officeDocument/2006/relationships/image" Target="../media/image29.jpg"/><Relationship Id="rId5" Type="http://schemas.openxmlformats.org/officeDocument/2006/relationships/image" Target="../media/image26.png"/><Relationship Id="rId6" Type="http://schemas.openxmlformats.org/officeDocument/2006/relationships/image" Target="../media/image25.jpg"/><Relationship Id="rId7" Type="http://schemas.openxmlformats.org/officeDocument/2006/relationships/image" Target="../media/image27.png"/><Relationship Id="rId8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Relationship Id="rId11" Type="http://schemas.openxmlformats.org/officeDocument/2006/relationships/hyperlink" Target="https://www.shabdkosh.com/dictionary/sanskrit-english/%E0%A4%95%E0%A4%99%E0%A5%8D%E0%A4%95%E0%A4%A4%E0%A4%AE%E0%A5%8D/%E0%A4%95%E0%A4%99%E0%A5%8D%E0%A4%95%E0%A4%A4%E0%A4%AE%E0%A5%8D-meaning-in-english" TargetMode="External"/><Relationship Id="rId10" Type="http://schemas.openxmlformats.org/officeDocument/2006/relationships/image" Target="../media/image36.jpg"/><Relationship Id="rId9" Type="http://schemas.openxmlformats.org/officeDocument/2006/relationships/image" Target="../media/image41.jp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2.jpg"/><Relationship Id="rId8" Type="http://schemas.openxmlformats.org/officeDocument/2006/relationships/image" Target="../media/image4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5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samskruthamShikshanthu/sanskritProjects/blob/main/Lessons/learnSanskritSeries/part-5/Exercise5.md" TargetMode="External"/><Relationship Id="rId4" Type="http://schemas.openxmlformats.org/officeDocument/2006/relationships/hyperlink" Target="https://www.learnsanskrit.cc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jpg"/><Relationship Id="rId10" Type="http://schemas.openxmlformats.org/officeDocument/2006/relationships/image" Target="../media/image10.png"/><Relationship Id="rId9" Type="http://schemas.openxmlformats.org/officeDocument/2006/relationships/image" Target="../media/image11.png"/><Relationship Id="rId5" Type="http://schemas.openxmlformats.org/officeDocument/2006/relationships/image" Target="../media/image25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5689227" cy="13527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18275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425" y="206300"/>
            <a:ext cx="4285200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41273" name="adj1"/>
              <a:gd fmla="val 1418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स: आपण: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स: आपण: |</a:t>
            </a:r>
            <a:endParaRPr b="1" sz="3100">
              <a:solidFill>
                <a:srgbClr val="1C458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00" y="297867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33273" name="adj1"/>
              <a:gd fmla="val 15204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1264975" y="2081775"/>
            <a:ext cx="26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सा छायाचित्रकारी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466575" y="3363225"/>
            <a:ext cx="4251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सा छायाचित्रकारी</a:t>
            </a:r>
            <a:r>
              <a:rPr b="1" lang="en" sz="3100">
                <a:solidFill>
                  <a:srgbClr val="073763"/>
                </a:solidFill>
              </a:rPr>
              <a:t> |</a:t>
            </a:r>
            <a:endParaRPr b="1" sz="4100">
              <a:solidFill>
                <a:srgbClr val="1C4587"/>
              </a:solidFill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376" y="152400"/>
            <a:ext cx="3897250" cy="2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304912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33637" name="adj1"/>
              <a:gd fmla="val 1642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सा सिंही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सा सिंही</a:t>
            </a:r>
            <a:r>
              <a:rPr b="1" lang="en" sz="3100">
                <a:solidFill>
                  <a:srgbClr val="073763"/>
                </a:solidFill>
              </a:rPr>
              <a:t> |</a:t>
            </a:r>
            <a:endParaRPr b="1" sz="4100">
              <a:solidFill>
                <a:srgbClr val="1C4587"/>
              </a:solidFill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675" y="180925"/>
            <a:ext cx="2378626" cy="29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50" y="330747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41273" name="adj1"/>
              <a:gd fmla="val 1418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तत् यूतकं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तत् यूतकम्</a:t>
            </a:r>
            <a:r>
              <a:rPr b="1" lang="en" sz="3100">
                <a:solidFill>
                  <a:srgbClr val="073763"/>
                </a:solidFill>
              </a:rPr>
              <a:t> |</a:t>
            </a:r>
            <a:endParaRPr b="1" sz="4100">
              <a:solidFill>
                <a:srgbClr val="1C4587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075" y="152400"/>
            <a:ext cx="2448525" cy="362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{589972E0-899E-4570-AD09-A54E9984269A}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8925"/>
            <a:ext cx="1189949" cy="16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30877" y="1132050"/>
            <a:ext cx="1859374" cy="21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50" y="224575"/>
            <a:ext cx="857875" cy="15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1825" y="846525"/>
            <a:ext cx="917676" cy="6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577088" y="1801400"/>
            <a:ext cx="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माला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6711825" y="1569225"/>
            <a:ext cx="10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</a:rPr>
              <a:t>द्विचक्रिका </a:t>
            </a:r>
            <a:endParaRPr b="1" sz="1600">
              <a:solidFill>
                <a:srgbClr val="073763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021" y="1901834"/>
            <a:ext cx="917675" cy="592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7105060" y="2571750"/>
            <a:ext cx="101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बाष्पस्थली</a:t>
            </a:r>
            <a:endParaRPr b="1" sz="1500">
              <a:solidFill>
                <a:srgbClr val="073763"/>
              </a:solidFill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5624" y="355350"/>
            <a:ext cx="1078349" cy="10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4575" y="355351"/>
            <a:ext cx="1263575" cy="12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3377363" y="1683975"/>
            <a:ext cx="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ललिता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1765550" y="1362250"/>
            <a:ext cx="107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कृषिका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8848" y="2902850"/>
            <a:ext cx="1017600" cy="55492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6708250" y="3457775"/>
            <a:ext cx="77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वेल्लनी </a:t>
            </a:r>
            <a:endParaRPr b="1" sz="1500">
              <a:solidFill>
                <a:srgbClr val="073763"/>
              </a:solidFill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143275" y="2902850"/>
            <a:ext cx="2383800" cy="751500"/>
          </a:xfrm>
          <a:prstGeom prst="wedgeEllipseCallout">
            <a:avLst>
              <a:gd fmla="val -27340" name="adj1"/>
              <a:gd fmla="val 7689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495650" y="3024638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सा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435025" y="41224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सा _ _ _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664375" y="383875"/>
            <a:ext cx="2383800" cy="592200"/>
          </a:xfrm>
          <a:prstGeom prst="wedgeEllipseCallout">
            <a:avLst>
              <a:gd fmla="val -2215" name="adj1"/>
              <a:gd fmla="val 15565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040150" y="449125"/>
            <a:ext cx="17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एषा _ _ _ </a:t>
            </a:r>
            <a:r>
              <a:rPr b="1" lang="en" sz="1800">
                <a:solidFill>
                  <a:srgbClr val="990000"/>
                </a:solidFill>
              </a:rPr>
              <a:t>वा?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5277900" y="41224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एषा</a:t>
            </a:r>
            <a:r>
              <a:rPr b="1" lang="en" sz="3100">
                <a:solidFill>
                  <a:srgbClr val="073763"/>
                </a:solidFill>
              </a:rPr>
              <a:t> _ _ _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{589972E0-899E-4570-AD09-A54E9984269A}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1824"/>
            <a:ext cx="1266076" cy="178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49251" y="144907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25" y="192550"/>
            <a:ext cx="946524" cy="94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308838" y="1139075"/>
            <a:ext cx="9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गणेश: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6650" y="192550"/>
            <a:ext cx="688677" cy="13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1517725" y="1503000"/>
            <a:ext cx="9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अर्चक: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401" y="239475"/>
            <a:ext cx="1266075" cy="1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2922138" y="1503000"/>
            <a:ext cx="10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कण्डोल: 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2175" y="1447852"/>
            <a:ext cx="1266075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4550" y="1449075"/>
            <a:ext cx="1027670" cy="14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2175" y="2882011"/>
            <a:ext cx="1432925" cy="95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6584738" y="3835163"/>
            <a:ext cx="102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ग्रन्थालय:</a:t>
            </a:r>
            <a:endParaRPr b="1" sz="1500">
              <a:solidFill>
                <a:srgbClr val="073763"/>
              </a:solidFill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7894475" y="2881988"/>
            <a:ext cx="102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कार्यालय</a:t>
            </a:r>
            <a:r>
              <a:rPr b="1" lang="en" sz="1500">
                <a:solidFill>
                  <a:srgbClr val="073763"/>
                </a:solidFill>
              </a:rPr>
              <a:t>:</a:t>
            </a:r>
            <a:endParaRPr b="1" sz="1500">
              <a:solidFill>
                <a:srgbClr val="073763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6501300" y="2316974"/>
            <a:ext cx="79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प्रकोष्ठ</a:t>
            </a:r>
            <a:r>
              <a:rPr b="1" lang="en" sz="1500">
                <a:solidFill>
                  <a:srgbClr val="073763"/>
                </a:solidFill>
              </a:rPr>
              <a:t>:</a:t>
            </a:r>
            <a:endParaRPr b="1" sz="1500">
              <a:solidFill>
                <a:srgbClr val="073763"/>
              </a:solidFill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108025" y="2940475"/>
            <a:ext cx="2227200" cy="634200"/>
          </a:xfrm>
          <a:prstGeom prst="wedgeEllipseCallout">
            <a:avLst>
              <a:gd fmla="val -23110" name="adj1"/>
              <a:gd fmla="val 8146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5169050" y="580075"/>
            <a:ext cx="2227200" cy="634200"/>
          </a:xfrm>
          <a:prstGeom prst="wedgeEllipseCallout">
            <a:avLst>
              <a:gd fmla="val -22042" name="adj1"/>
              <a:gd fmla="val 13517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385925" y="3003613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स: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1435025" y="41224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स: _ _ _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4949250" y="42506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एष:</a:t>
            </a:r>
            <a:r>
              <a:rPr b="1" lang="en" sz="3100">
                <a:solidFill>
                  <a:srgbClr val="073763"/>
                </a:solidFill>
              </a:rPr>
              <a:t> _ _ _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5307950" y="643213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एष</a:t>
            </a:r>
            <a:r>
              <a:rPr b="1" lang="en" sz="2100">
                <a:solidFill>
                  <a:srgbClr val="073763"/>
                </a:solidFill>
              </a:rPr>
              <a:t>: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{589972E0-899E-4570-AD09-A54E9984269A}</a:tableStyleId>
              </a:tblPr>
              <a:tblGrid>
                <a:gridCol w="4530225"/>
                <a:gridCol w="4530225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0" y="3545202"/>
            <a:ext cx="1329725" cy="159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30877" y="1132050"/>
            <a:ext cx="1859374" cy="21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" y="0"/>
            <a:ext cx="1542992" cy="11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2325" y="1062347"/>
            <a:ext cx="1021800" cy="88291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6752325" y="1871850"/>
            <a:ext cx="102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लोकयानम् </a:t>
            </a:r>
            <a:endParaRPr b="1" sz="1300">
              <a:solidFill>
                <a:srgbClr val="073763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260600" y="1114200"/>
            <a:ext cx="10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द्वारम्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2394" y="47900"/>
            <a:ext cx="1329730" cy="20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1319050" y="1915950"/>
            <a:ext cx="12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उरुकम्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4125" y="2180100"/>
            <a:ext cx="1196411" cy="6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8362" y="3174224"/>
            <a:ext cx="1329725" cy="67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1650" y="127338"/>
            <a:ext cx="1052450" cy="90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7846125" y="2898750"/>
            <a:ext cx="105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C343D"/>
                </a:solidFill>
              </a:rPr>
              <a:t>कार् - यानम् </a:t>
            </a:r>
            <a:endParaRPr b="1" sz="1300">
              <a:solidFill>
                <a:srgbClr val="0C343D"/>
              </a:solidFill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6752325" y="3849825"/>
            <a:ext cx="93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विमानम् </a:t>
            </a:r>
            <a:endParaRPr b="1" sz="1300">
              <a:solidFill>
                <a:srgbClr val="073763"/>
              </a:solidFill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3235450" y="1029888"/>
            <a:ext cx="87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कङ्कतम्</a:t>
            </a:r>
            <a:endParaRPr b="1" sz="1300">
              <a:solidFill>
                <a:srgbClr val="0C343D"/>
              </a:solidFill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260600" y="2793700"/>
            <a:ext cx="2434500" cy="751500"/>
          </a:xfrm>
          <a:prstGeom prst="wedgeEllipseCallout">
            <a:avLst>
              <a:gd fmla="val -22983" name="adj1"/>
              <a:gd fmla="val 8673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5063275" y="202875"/>
            <a:ext cx="2434500" cy="751500"/>
          </a:xfrm>
          <a:prstGeom prst="wedgeEllipseCallout">
            <a:avLst>
              <a:gd fmla="val -16702" name="adj1"/>
              <a:gd fmla="val 14864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573825" y="2915488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तत्</a:t>
            </a:r>
            <a:r>
              <a:rPr b="1" lang="en" sz="2100">
                <a:solidFill>
                  <a:srgbClr val="073763"/>
                </a:solidFill>
              </a:rPr>
              <a:t>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5305825" y="356888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ए</a:t>
            </a:r>
            <a:r>
              <a:rPr b="1" lang="en" sz="2100">
                <a:solidFill>
                  <a:srgbClr val="073763"/>
                </a:solidFill>
              </a:rPr>
              <a:t>तत्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1435025" y="41224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तत्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3100">
                <a:solidFill>
                  <a:srgbClr val="073763"/>
                </a:solidFill>
              </a:rPr>
              <a:t> _ _ _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4730875" y="4234725"/>
            <a:ext cx="2766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ए</a:t>
            </a:r>
            <a:r>
              <a:rPr b="1" lang="en" sz="3100">
                <a:solidFill>
                  <a:srgbClr val="073763"/>
                </a:solidFill>
              </a:rPr>
              <a:t>तत्</a:t>
            </a:r>
            <a:r>
              <a:rPr b="1" lang="en" sz="3100">
                <a:solidFill>
                  <a:srgbClr val="073763"/>
                </a:solidFill>
              </a:rPr>
              <a:t> _ _ _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304912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33637" name="adj1"/>
              <a:gd fmla="val 1642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अजा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अजा </a:t>
            </a:r>
            <a:r>
              <a:rPr b="1" lang="en" sz="3100">
                <a:solidFill>
                  <a:srgbClr val="7F6000"/>
                </a:solidFill>
              </a:rPr>
              <a:t>न </a:t>
            </a:r>
            <a:r>
              <a:rPr b="1" lang="en" sz="3100">
                <a:solidFill>
                  <a:srgbClr val="7F6000"/>
                </a:solidFill>
              </a:rPr>
              <a:t>|</a:t>
            </a:r>
            <a:endParaRPr b="1" sz="4100">
              <a:solidFill>
                <a:srgbClr val="7F6000"/>
              </a:solidFill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675" y="180925"/>
            <a:ext cx="2378626" cy="29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304912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33637" name="adj1"/>
              <a:gd fmla="val 1642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1382125" y="2081775"/>
            <a:ext cx="216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सा </a:t>
            </a:r>
            <a:r>
              <a:rPr b="1" lang="en" sz="2100">
                <a:solidFill>
                  <a:srgbClr val="073763"/>
                </a:solidFill>
              </a:rPr>
              <a:t>वेल्लनी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466575" y="3363225"/>
            <a:ext cx="306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सा </a:t>
            </a:r>
            <a:r>
              <a:rPr b="1" lang="en" sz="3100">
                <a:solidFill>
                  <a:srgbClr val="073763"/>
                </a:solidFill>
              </a:rPr>
              <a:t>वेल्लनी </a:t>
            </a:r>
            <a:r>
              <a:rPr b="1" lang="en" sz="3100">
                <a:solidFill>
                  <a:srgbClr val="7F6000"/>
                </a:solidFill>
              </a:rPr>
              <a:t>न </a:t>
            </a:r>
            <a:r>
              <a:rPr b="1" lang="en" sz="3100">
                <a:solidFill>
                  <a:srgbClr val="7F6000"/>
                </a:solidFill>
              </a:rPr>
              <a:t>|</a:t>
            </a:r>
            <a:endParaRPr b="1" sz="4100">
              <a:solidFill>
                <a:srgbClr val="7F6000"/>
              </a:solidFill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588" y="-6"/>
            <a:ext cx="3993400" cy="25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20451" y="1261175"/>
            <a:ext cx="2700974" cy="27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075" y="1649125"/>
            <a:ext cx="4441514" cy="23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/>
          <p:nvPr/>
        </p:nvSpPr>
        <p:spPr>
          <a:xfrm>
            <a:off x="2166325" y="450950"/>
            <a:ext cx="3226200" cy="751500"/>
          </a:xfrm>
          <a:prstGeom prst="wedgeEllipseCallout">
            <a:avLst>
              <a:gd fmla="val -23165" name="adj1"/>
              <a:gd fmla="val 13595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2615150" y="572750"/>
            <a:ext cx="241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एषा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073763"/>
                </a:solidFill>
              </a:rPr>
              <a:t>बाष्पस्थली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2820700" y="4142675"/>
            <a:ext cx="381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073763"/>
                </a:solidFill>
              </a:rPr>
              <a:t>, एषा बाष्पस्थली </a:t>
            </a:r>
            <a:r>
              <a:rPr b="1" lang="en" sz="3100">
                <a:solidFill>
                  <a:srgbClr val="7F6000"/>
                </a:solidFill>
              </a:rPr>
              <a:t>न |</a:t>
            </a:r>
            <a:endParaRPr b="1" sz="31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438775" y="0"/>
            <a:ext cx="6705211" cy="14725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वक्रतुण्ड महाकाय सूर्यकोटि समप्रभ |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निर्विघ्नं कुरु मे देव सर्वकार्येषु सर्वदा ||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751550" y="1713725"/>
            <a:ext cx="7946418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सरस्वती नमस्तुभ्यं वरदे कामरूपिणि |  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विद्यारम्भं करिष्यामि सिध्दिर्भवतु मे सदा ||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0" y="3589750"/>
            <a:ext cx="7605309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गुरुर्ब्रह्मा गुरुर्विष्णुः गुरुर्देवो महेश्वरः ।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गुरुः साक्षात् परब्रह्म तस्मै श्री गुरवे नम: 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0" y="2571750"/>
            <a:ext cx="21395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900" y="0"/>
            <a:ext cx="1996050" cy="3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/>
          <p:nvPr/>
        </p:nvSpPr>
        <p:spPr>
          <a:xfrm>
            <a:off x="683450" y="1660475"/>
            <a:ext cx="2665800" cy="751500"/>
          </a:xfrm>
          <a:prstGeom prst="wedgeEllipseCallout">
            <a:avLst>
              <a:gd fmla="val -25331" name="adj1"/>
              <a:gd fmla="val 135955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1094475" y="1805375"/>
            <a:ext cx="17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स: वैद्य: </a:t>
            </a:r>
            <a:r>
              <a:rPr b="1" lang="en" sz="1800">
                <a:solidFill>
                  <a:srgbClr val="990000"/>
                </a:solidFill>
              </a:rPr>
              <a:t>वा</a:t>
            </a:r>
            <a:r>
              <a:rPr b="1" lang="en" sz="1800">
                <a:solidFill>
                  <a:srgbClr val="073763"/>
                </a:solidFill>
              </a:rPr>
              <a:t>?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3303750" y="4091300"/>
            <a:ext cx="2536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073763"/>
                </a:solidFill>
              </a:rPr>
              <a:t>, स: वैद्य: </a:t>
            </a:r>
            <a:r>
              <a:rPr b="1" lang="en" sz="3100">
                <a:solidFill>
                  <a:srgbClr val="7F6000"/>
                </a:solidFill>
              </a:rPr>
              <a:t>न |</a:t>
            </a:r>
            <a:endParaRPr b="1" sz="31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20451" y="1261175"/>
            <a:ext cx="2700974" cy="27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575" y="1363188"/>
            <a:ext cx="4285200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2409700" y="509675"/>
            <a:ext cx="2700900" cy="751500"/>
          </a:xfrm>
          <a:prstGeom prst="wedgeEllipseCallout">
            <a:avLst>
              <a:gd fmla="val -23478" name="adj1"/>
              <a:gd fmla="val 1218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2914600" y="654575"/>
            <a:ext cx="169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एष: ग्रन्थालय: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2593225" y="4173500"/>
            <a:ext cx="381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073763"/>
                </a:solidFill>
              </a:rPr>
              <a:t>, एष: ग्रन्थालय: </a:t>
            </a:r>
            <a:r>
              <a:rPr b="1" lang="en" sz="3100">
                <a:solidFill>
                  <a:srgbClr val="7F6000"/>
                </a:solidFill>
              </a:rPr>
              <a:t>न |</a:t>
            </a:r>
            <a:endParaRPr b="1" sz="31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50" y="330747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41273" name="adj1"/>
              <a:gd fmla="val 1418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/>
        </p:nvSpPr>
        <p:spPr>
          <a:xfrm>
            <a:off x="1211900" y="2081775"/>
            <a:ext cx="207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तत् </a:t>
            </a:r>
            <a:r>
              <a:rPr b="1" lang="en" sz="2100">
                <a:solidFill>
                  <a:srgbClr val="073763"/>
                </a:solidFill>
              </a:rPr>
              <a:t>उरुकम्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3466575" y="3363225"/>
            <a:ext cx="3229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तत् </a:t>
            </a:r>
            <a:r>
              <a:rPr b="1" lang="en" sz="3100">
                <a:solidFill>
                  <a:srgbClr val="073763"/>
                </a:solidFill>
              </a:rPr>
              <a:t>उरु</a:t>
            </a:r>
            <a:r>
              <a:rPr b="1" lang="en" sz="3100">
                <a:solidFill>
                  <a:srgbClr val="073763"/>
                </a:solidFill>
              </a:rPr>
              <a:t>कम् </a:t>
            </a:r>
            <a:r>
              <a:rPr b="1" lang="en" sz="3100">
                <a:solidFill>
                  <a:srgbClr val="7F6000"/>
                </a:solidFill>
              </a:rPr>
              <a:t>न </a:t>
            </a:r>
            <a:r>
              <a:rPr b="1" lang="en" sz="3100">
                <a:solidFill>
                  <a:srgbClr val="7F6000"/>
                </a:solidFill>
              </a:rPr>
              <a:t>|</a:t>
            </a:r>
            <a:endParaRPr b="1" sz="4100">
              <a:solidFill>
                <a:srgbClr val="7F6000"/>
              </a:solidFill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075" y="152400"/>
            <a:ext cx="2448525" cy="362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/>
        </p:nvSpPr>
        <p:spPr>
          <a:xfrm>
            <a:off x="3701450" y="4314425"/>
            <a:ext cx="348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1C4587"/>
                </a:solidFill>
              </a:rPr>
              <a:t>ए</a:t>
            </a:r>
            <a:r>
              <a:rPr b="1" lang="en" sz="3100">
                <a:solidFill>
                  <a:srgbClr val="073763"/>
                </a:solidFill>
              </a:rPr>
              <a:t>तत् </a:t>
            </a:r>
            <a:r>
              <a:rPr b="1" lang="en" sz="3100">
                <a:solidFill>
                  <a:srgbClr val="073763"/>
                </a:solidFill>
              </a:rPr>
              <a:t>युत</a:t>
            </a:r>
            <a:r>
              <a:rPr b="1" lang="en" sz="3100">
                <a:solidFill>
                  <a:srgbClr val="073763"/>
                </a:solidFill>
              </a:rPr>
              <a:t>कम् </a:t>
            </a:r>
            <a:r>
              <a:rPr b="1" lang="en" sz="3100">
                <a:solidFill>
                  <a:srgbClr val="7F6000"/>
                </a:solidFill>
              </a:rPr>
              <a:t>न |</a:t>
            </a:r>
            <a:endParaRPr b="1" sz="4100">
              <a:solidFill>
                <a:srgbClr val="7F6000"/>
              </a:solidFill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695" y="1113124"/>
            <a:ext cx="2190855" cy="33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74824" y="1402150"/>
            <a:ext cx="2137226" cy="245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/>
          <p:nvPr/>
        </p:nvSpPr>
        <p:spPr>
          <a:xfrm>
            <a:off x="2264850" y="556675"/>
            <a:ext cx="3487800" cy="751500"/>
          </a:xfrm>
          <a:prstGeom prst="wedgeEllipseCallout">
            <a:avLst>
              <a:gd fmla="val -14535" name="adj1"/>
              <a:gd fmla="val 1375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/>
        </p:nvSpPr>
        <p:spPr>
          <a:xfrm>
            <a:off x="2891175" y="678475"/>
            <a:ext cx="232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ए</a:t>
            </a:r>
            <a:r>
              <a:rPr b="1" lang="en" sz="2100">
                <a:solidFill>
                  <a:srgbClr val="073763"/>
                </a:solidFill>
              </a:rPr>
              <a:t>तत् </a:t>
            </a:r>
            <a:r>
              <a:rPr b="1" lang="en" sz="2100">
                <a:solidFill>
                  <a:srgbClr val="073763"/>
                </a:solidFill>
              </a:rPr>
              <a:t>युतकम्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36"/>
          <p:cNvGraphicFramePr/>
          <p:nvPr/>
        </p:nvGraphicFramePr>
        <p:xfrm>
          <a:off x="0" y="87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{589972E0-899E-4570-AD09-A54E9984269A}</a:tableStyleId>
              </a:tblPr>
              <a:tblGrid>
                <a:gridCol w="4572000"/>
                <a:gridCol w="4572000"/>
              </a:tblGrid>
              <a:tr h="419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9" name="Google Shape;329;p36"/>
          <p:cNvSpPr/>
          <p:nvPr/>
        </p:nvSpPr>
        <p:spPr>
          <a:xfrm>
            <a:off x="3298025" y="0"/>
            <a:ext cx="1800852" cy="68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वा?</a:t>
            </a:r>
          </a:p>
        </p:txBody>
      </p:sp>
      <p:sp>
        <p:nvSpPr>
          <p:cNvPr id="330" name="Google Shape;330;p36"/>
          <p:cNvSpPr/>
          <p:nvPr/>
        </p:nvSpPr>
        <p:spPr>
          <a:xfrm>
            <a:off x="1271000" y="940500"/>
            <a:ext cx="1749327" cy="6857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आम्</a:t>
            </a:r>
          </a:p>
        </p:txBody>
      </p:sp>
      <p:sp>
        <p:nvSpPr>
          <p:cNvPr id="331" name="Google Shape;331;p36"/>
          <p:cNvSpPr/>
          <p:nvPr/>
        </p:nvSpPr>
        <p:spPr>
          <a:xfrm>
            <a:off x="6638775" y="940500"/>
            <a:ext cx="668198" cy="4850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F6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lin ang="5400012" scaled="0"/>
                </a:gradFill>
                <a:latin typeface="Arial"/>
              </a:rPr>
              <a:t>न</a:t>
            </a: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25" y="1883577"/>
            <a:ext cx="2560699" cy="1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275" y="1626300"/>
            <a:ext cx="3164706" cy="20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459625" y="3637800"/>
            <a:ext cx="187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73763"/>
                </a:solidFill>
              </a:rPr>
              <a:t>पुष्पं </a:t>
            </a:r>
            <a:r>
              <a:rPr b="1" lang="en" sz="2500">
                <a:solidFill>
                  <a:srgbClr val="990000"/>
                </a:solidFill>
              </a:rPr>
              <a:t>वा?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2338525" y="4252950"/>
            <a:ext cx="16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आं</a:t>
            </a:r>
            <a:r>
              <a:rPr b="1" lang="en" sz="2500">
                <a:solidFill>
                  <a:srgbClr val="073763"/>
                </a:solidFill>
              </a:rPr>
              <a:t>, </a:t>
            </a:r>
            <a:r>
              <a:rPr b="1" lang="en" sz="2500">
                <a:solidFill>
                  <a:srgbClr val="073763"/>
                </a:solidFill>
              </a:rPr>
              <a:t>पुष्पं | </a:t>
            </a:r>
            <a:endParaRPr b="1" sz="2500">
              <a:solidFill>
                <a:srgbClr val="073763"/>
              </a:solidFill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5051350" y="4252950"/>
            <a:ext cx="174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F6000"/>
                </a:solidFill>
              </a:rPr>
              <a:t>न</a:t>
            </a:r>
            <a:r>
              <a:rPr b="1" lang="en" sz="2500">
                <a:solidFill>
                  <a:srgbClr val="073763"/>
                </a:solidFill>
              </a:rPr>
              <a:t>, </a:t>
            </a:r>
            <a:r>
              <a:rPr b="1" lang="en" sz="2500">
                <a:solidFill>
                  <a:srgbClr val="073763"/>
                </a:solidFill>
              </a:rPr>
              <a:t>पुष्पं </a:t>
            </a:r>
            <a:r>
              <a:rPr b="1" lang="en" sz="2500">
                <a:solidFill>
                  <a:srgbClr val="7F6000"/>
                </a:solidFill>
              </a:rPr>
              <a:t>न</a:t>
            </a:r>
            <a:r>
              <a:rPr b="1" lang="en" sz="2500">
                <a:solidFill>
                  <a:srgbClr val="073763"/>
                </a:solidFill>
              </a:rPr>
              <a:t> |</a:t>
            </a:r>
            <a:endParaRPr b="1" sz="2500">
              <a:solidFill>
                <a:srgbClr val="073763"/>
              </a:solidFill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7200900" y="3668550"/>
            <a:ext cx="16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73763"/>
                </a:solidFill>
              </a:rPr>
              <a:t>पुष्पं </a:t>
            </a:r>
            <a:r>
              <a:rPr b="1" lang="en" sz="2500">
                <a:solidFill>
                  <a:srgbClr val="990000"/>
                </a:solidFill>
              </a:rPr>
              <a:t>वा?</a:t>
            </a:r>
            <a:endParaRPr b="1" sz="25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75" y="830900"/>
            <a:ext cx="6026850" cy="40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/>
        </p:nvSpPr>
        <p:spPr>
          <a:xfrm>
            <a:off x="2910300" y="169100"/>
            <a:ext cx="3088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73763"/>
                </a:solidFill>
              </a:rPr>
              <a:t>पुष्पाधानी </a:t>
            </a:r>
            <a:r>
              <a:rPr b="1" lang="en" sz="3100">
                <a:solidFill>
                  <a:srgbClr val="38761D"/>
                </a:solidFill>
              </a:rPr>
              <a:t>अस्ति |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050" y="830900"/>
            <a:ext cx="6470475" cy="34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/>
        </p:nvSpPr>
        <p:spPr>
          <a:xfrm>
            <a:off x="2750250" y="169100"/>
            <a:ext cx="360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73763"/>
                </a:solidFill>
              </a:rPr>
              <a:t>पुष्पाधानी अस्ति</a:t>
            </a:r>
            <a:r>
              <a:rPr b="1" lang="en" sz="3100">
                <a:solidFill>
                  <a:srgbClr val="38761D"/>
                </a:solidFill>
              </a:rPr>
              <a:t> </a:t>
            </a:r>
            <a:r>
              <a:rPr b="1" lang="en" sz="3100">
                <a:solidFill>
                  <a:srgbClr val="990000"/>
                </a:solidFill>
              </a:rPr>
              <a:t>वा?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2926150" y="4337650"/>
            <a:ext cx="360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73763"/>
                </a:solidFill>
              </a:rPr>
              <a:t>पुष्पाधानी </a:t>
            </a:r>
            <a:r>
              <a:rPr b="1" lang="en" sz="3100">
                <a:solidFill>
                  <a:srgbClr val="7F6000"/>
                </a:solidFill>
              </a:rPr>
              <a:t>नास्ति |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3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{589972E0-899E-4570-AD09-A54E9984269A}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B45F0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875" y="826713"/>
            <a:ext cx="2405949" cy="36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473" y="826725"/>
            <a:ext cx="2524950" cy="378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720675" y="98675"/>
            <a:ext cx="272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दूरवा</a:t>
            </a:r>
            <a:r>
              <a:rPr b="1" lang="en" sz="2700">
                <a:solidFill>
                  <a:srgbClr val="07376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णी</a:t>
            </a:r>
            <a:r>
              <a:rPr b="1" lang="en" sz="2700">
                <a:solidFill>
                  <a:srgbClr val="073763"/>
                </a:solidFill>
              </a:rPr>
              <a:t> </a:t>
            </a:r>
            <a:r>
              <a:rPr b="1" lang="en" sz="2700">
                <a:solidFill>
                  <a:srgbClr val="274E13"/>
                </a:solidFill>
              </a:rPr>
              <a:t>अस्ति </a:t>
            </a:r>
            <a:r>
              <a:rPr b="1" lang="en" sz="2700">
                <a:solidFill>
                  <a:srgbClr val="274E13"/>
                </a:solidFill>
              </a:rPr>
              <a:t>|</a:t>
            </a:r>
            <a:endParaRPr b="1" sz="2700">
              <a:solidFill>
                <a:srgbClr val="274E13"/>
              </a:solidFill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5368975" y="98675"/>
            <a:ext cx="316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073763"/>
                </a:solidFill>
              </a:rPr>
              <a:t>दूरवा</a:t>
            </a:r>
            <a:r>
              <a:rPr b="1" lang="en" sz="2700">
                <a:solidFill>
                  <a:srgbClr val="07376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णी</a:t>
            </a:r>
            <a:r>
              <a:rPr b="1" lang="en" sz="2700">
                <a:solidFill>
                  <a:srgbClr val="073763"/>
                </a:solidFill>
              </a:rPr>
              <a:t> </a:t>
            </a:r>
            <a:r>
              <a:rPr b="1" lang="en" sz="2700">
                <a:solidFill>
                  <a:srgbClr val="B45F06"/>
                </a:solidFill>
              </a:rPr>
              <a:t>नास्ति |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4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{589972E0-899E-4570-AD09-A54E9984269A}</a:tableStyleId>
              </a:tblPr>
              <a:tblGrid>
                <a:gridCol w="4536125"/>
                <a:gridCol w="4536125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625" y="1282750"/>
            <a:ext cx="4184150" cy="27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94" y="1329138"/>
            <a:ext cx="4044781" cy="26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 txBox="1"/>
          <p:nvPr/>
        </p:nvSpPr>
        <p:spPr>
          <a:xfrm>
            <a:off x="720675" y="98675"/>
            <a:ext cx="272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पुष्पम्</a:t>
            </a:r>
            <a:r>
              <a:rPr b="1" lang="en" sz="2700">
                <a:solidFill>
                  <a:srgbClr val="073763"/>
                </a:solidFill>
              </a:rPr>
              <a:t> </a:t>
            </a:r>
            <a:r>
              <a:rPr b="1" lang="en" sz="2700">
                <a:solidFill>
                  <a:srgbClr val="274E13"/>
                </a:solidFill>
              </a:rPr>
              <a:t>अस्ति |</a:t>
            </a:r>
            <a:endParaRPr b="1" sz="2700">
              <a:solidFill>
                <a:srgbClr val="274E13"/>
              </a:solidFill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5424550" y="180625"/>
            <a:ext cx="272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पुष्पम्</a:t>
            </a:r>
            <a:r>
              <a:rPr b="1" lang="en" sz="2700">
                <a:solidFill>
                  <a:srgbClr val="073763"/>
                </a:solidFill>
              </a:rPr>
              <a:t> </a:t>
            </a:r>
            <a:r>
              <a:rPr b="1" lang="en" sz="2700">
                <a:solidFill>
                  <a:srgbClr val="B45F06"/>
                </a:solidFill>
              </a:rPr>
              <a:t>ना</a:t>
            </a:r>
            <a:r>
              <a:rPr b="1" lang="en" sz="2700">
                <a:solidFill>
                  <a:srgbClr val="B45F06"/>
                </a:solidFill>
              </a:rPr>
              <a:t>स्ति |</a:t>
            </a:r>
            <a:endParaRPr b="1" sz="2700">
              <a:solidFill>
                <a:srgbClr val="B45F0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4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{589972E0-899E-4570-AD09-A54E9984269A}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700">
                          <a:solidFill>
                            <a:srgbClr val="073763"/>
                          </a:solidFill>
                        </a:rPr>
                        <a:t>चमस: </a:t>
                      </a:r>
                      <a:r>
                        <a:rPr b="1" lang="en" sz="2700">
                          <a:solidFill>
                            <a:srgbClr val="274E13"/>
                          </a:solidFill>
                        </a:rPr>
                        <a:t>अस्ति |</a:t>
                      </a:r>
                      <a:endParaRPr b="1" sz="2700">
                        <a:solidFill>
                          <a:srgbClr val="274E1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B45F0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700" y="850200"/>
            <a:ext cx="2627350" cy="39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50" y="850200"/>
            <a:ext cx="2480537" cy="37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/>
          <p:nvPr/>
        </p:nvSpPr>
        <p:spPr>
          <a:xfrm>
            <a:off x="5499675" y="0"/>
            <a:ext cx="262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073763"/>
                </a:solidFill>
              </a:rPr>
              <a:t>चमस: </a:t>
            </a:r>
            <a:r>
              <a:rPr b="1" lang="en" sz="2700">
                <a:solidFill>
                  <a:srgbClr val="B45F06"/>
                </a:solidFill>
              </a:rPr>
              <a:t>नास्ति |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800" y="377575"/>
            <a:ext cx="3311549" cy="37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46252" y="859525"/>
            <a:ext cx="1775575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50" y="3304497"/>
            <a:ext cx="1604101" cy="1604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752075" y="192625"/>
            <a:ext cx="1775700" cy="751500"/>
          </a:xfrm>
          <a:prstGeom prst="wedgeEllipseCallout">
            <a:avLst>
              <a:gd fmla="val -50000" name="adj1"/>
              <a:gd fmla="val 118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076225" y="333475"/>
            <a:ext cx="133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रमा </a:t>
            </a:r>
            <a:r>
              <a:rPr b="1" lang="en" sz="2100">
                <a:solidFill>
                  <a:srgbClr val="CC0000"/>
                </a:solidFill>
              </a:rPr>
              <a:t>वा?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566650" y="2628000"/>
            <a:ext cx="1775700" cy="751500"/>
          </a:xfrm>
          <a:prstGeom prst="wedgeEllipseCallout">
            <a:avLst>
              <a:gd fmla="val -53445" name="adj1"/>
              <a:gd fmla="val 11346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1759250" y="2809950"/>
            <a:ext cx="139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आं</a:t>
            </a:r>
            <a:r>
              <a:rPr b="1" lang="en" sz="2100">
                <a:solidFill>
                  <a:srgbClr val="073763"/>
                </a:solidFill>
              </a:rPr>
              <a:t>, रमा |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" name="Google Shape;381;p4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{589972E0-899E-4570-AD09-A54E9984269A}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25" y="1400500"/>
            <a:ext cx="1501550" cy="15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600" y="1481125"/>
            <a:ext cx="1420925" cy="14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/>
        </p:nvSpPr>
        <p:spPr>
          <a:xfrm>
            <a:off x="554275" y="2902050"/>
            <a:ext cx="100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ललिता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2756163" y="2902050"/>
            <a:ext cx="100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गणेश: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000" y="1400500"/>
            <a:ext cx="1501550" cy="15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/>
        </p:nvSpPr>
        <p:spPr>
          <a:xfrm>
            <a:off x="5263875" y="2995750"/>
            <a:ext cx="100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ललिता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1164950" y="321775"/>
            <a:ext cx="193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गणेश: </a:t>
            </a:r>
            <a:r>
              <a:rPr b="1" lang="en" sz="2100">
                <a:solidFill>
                  <a:srgbClr val="274E13"/>
                </a:solidFill>
              </a:rPr>
              <a:t>अस्ति |</a:t>
            </a:r>
            <a:endParaRPr b="1" sz="2100">
              <a:solidFill>
                <a:srgbClr val="274E13"/>
              </a:solidFill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5756250" y="321775"/>
            <a:ext cx="193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गणेश: </a:t>
            </a:r>
            <a:r>
              <a:rPr b="1" lang="en" sz="2100">
                <a:solidFill>
                  <a:srgbClr val="B45F06"/>
                </a:solidFill>
              </a:rPr>
              <a:t>नास्ति |</a:t>
            </a:r>
            <a:endParaRPr b="1" sz="2100">
              <a:solidFill>
                <a:srgbClr val="B45F0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525" y="944125"/>
            <a:ext cx="4227524" cy="398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 txBox="1"/>
          <p:nvPr/>
        </p:nvSpPr>
        <p:spPr>
          <a:xfrm>
            <a:off x="3027750" y="169100"/>
            <a:ext cx="3088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990000"/>
                </a:solidFill>
              </a:rPr>
              <a:t>अत्र किम् </a:t>
            </a:r>
            <a:r>
              <a:rPr b="1" lang="en" sz="3100">
                <a:solidFill>
                  <a:srgbClr val="990000"/>
                </a:solidFill>
              </a:rPr>
              <a:t>अस्ति ?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591825" y="4232275"/>
            <a:ext cx="168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पुष्पम् अस्ति </a:t>
            </a:r>
            <a:endParaRPr b="1" sz="2100">
              <a:solidFill>
                <a:srgbClr val="073763"/>
              </a:solidFill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6508050" y="4141225"/>
            <a:ext cx="226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पुष्पाधानि </a:t>
            </a:r>
            <a:r>
              <a:rPr b="1" lang="en" sz="2100">
                <a:solidFill>
                  <a:srgbClr val="073763"/>
                </a:solidFill>
              </a:rPr>
              <a:t> अस्ति </a:t>
            </a:r>
            <a:endParaRPr b="1" sz="2100">
              <a:solidFill>
                <a:srgbClr val="073763"/>
              </a:solidFill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7085550" y="830900"/>
            <a:ext cx="168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पर्णम् </a:t>
            </a:r>
            <a:r>
              <a:rPr b="1" lang="en" sz="2100">
                <a:solidFill>
                  <a:srgbClr val="073763"/>
                </a:solidFill>
              </a:rPr>
              <a:t>अस्ति </a:t>
            </a:r>
            <a:endParaRPr b="1" sz="2100">
              <a:solidFill>
                <a:srgbClr val="073763"/>
              </a:solidFill>
            </a:endParaRPr>
          </a:p>
        </p:txBody>
      </p:sp>
      <p:cxnSp>
        <p:nvCxnSpPr>
          <p:cNvPr id="399" name="Google Shape;399;p43"/>
          <p:cNvCxnSpPr>
            <a:stCxn id="397" idx="1"/>
          </p:cNvCxnSpPr>
          <p:nvPr/>
        </p:nvCxnSpPr>
        <p:spPr>
          <a:xfrm rot="10800000">
            <a:off x="4887450" y="4232275"/>
            <a:ext cx="1620600" cy="16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3"/>
          <p:cNvCxnSpPr>
            <a:stCxn id="398" idx="1"/>
          </p:cNvCxnSpPr>
          <p:nvPr/>
        </p:nvCxnSpPr>
        <p:spPr>
          <a:xfrm flipH="1">
            <a:off x="5439450" y="1084850"/>
            <a:ext cx="1646100" cy="50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3"/>
          <p:cNvCxnSpPr>
            <a:stCxn id="396" idx="3"/>
          </p:cNvCxnSpPr>
          <p:nvPr/>
        </p:nvCxnSpPr>
        <p:spPr>
          <a:xfrm flipH="1" rot="10800000">
            <a:off x="2280525" y="3668425"/>
            <a:ext cx="1209300" cy="81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/>
        </p:nvSpPr>
        <p:spPr>
          <a:xfrm>
            <a:off x="906575" y="756275"/>
            <a:ext cx="7480374" cy="38047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आम् - అవును     न  - కాదు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अस्ति - ఉంది      नास्ति - లేదు 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वा? - నిర్దారించుకోవటానికి ఉపయోగించే ప్రశ్నా పదం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2" name="Google Shape;41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Fillup exercise in gitHub</a:t>
            </a:r>
            <a:endParaRPr sz="2100">
              <a:solidFill>
                <a:srgbClr val="7F6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AutoNum type="arabicPeriod"/>
            </a:pPr>
            <a:r>
              <a:rPr lang="en" sz="2100">
                <a:solidFill>
                  <a:schemeClr val="accent1"/>
                </a:solidFill>
              </a:rPr>
              <a:t>भवत:/भवत्या: प्रकोष्ठे किं किम् अस्ति, वदतु ?</a:t>
            </a:r>
            <a:r>
              <a:rPr lang="en" sz="2100">
                <a:solidFill>
                  <a:schemeClr val="accent1"/>
                </a:solidFill>
              </a:rPr>
              <a:t> </a:t>
            </a:r>
            <a:endParaRPr sz="21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సంస్కృత నిఘంటువు</a:t>
            </a:r>
            <a:r>
              <a:rPr lang="en" sz="2100">
                <a:solidFill>
                  <a:srgbClr val="783F04"/>
                </a:solidFill>
              </a:rPr>
              <a:t> </a:t>
            </a:r>
            <a:endParaRPr sz="2100">
              <a:solidFill>
                <a:srgbClr val="783F04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423" name="Google Shape;423;p47"/>
          <p:cNvSpPr txBox="1"/>
          <p:nvPr/>
        </p:nvSpPr>
        <p:spPr>
          <a:xfrm>
            <a:off x="70450" y="4730775"/>
            <a:ext cx="676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Dreamina. Content Source: Abhyasapustakam, SamskritaBharati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అభినయంద్వారా, వ్యక్తీకరణద్వారా, సంస్కృత భాషను నేర్చుకోండి  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75" y="627050"/>
            <a:ext cx="1712200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8375" y="2985025"/>
            <a:ext cx="1775575" cy="17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1423250" y="1808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1516925" y="2571750"/>
            <a:ext cx="2572200" cy="751500"/>
          </a:xfrm>
          <a:prstGeom prst="wedgeEllipseCallout">
            <a:avLst>
              <a:gd fmla="val -49269" name="adj1"/>
              <a:gd fmla="val 7875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1787300" y="462675"/>
            <a:ext cx="676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74E13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07537"/>
            <a:ext cx="4061432" cy="45284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787300" y="302650"/>
            <a:ext cx="185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पुष्पाधानी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875275" y="2740850"/>
            <a:ext cx="185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आं</a:t>
            </a:r>
            <a:r>
              <a:rPr b="1" lang="en" sz="2100">
                <a:solidFill>
                  <a:srgbClr val="073763"/>
                </a:solidFill>
              </a:rPr>
              <a:t>, </a:t>
            </a:r>
            <a:r>
              <a:rPr b="1" lang="en" sz="2100">
                <a:solidFill>
                  <a:srgbClr val="073763"/>
                </a:solidFill>
              </a:rPr>
              <a:t>पुष्पाधानी | </a:t>
            </a:r>
            <a:endParaRPr b="1" sz="2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8375" y="2985025"/>
            <a:ext cx="1775575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75" y="627050"/>
            <a:ext cx="1712200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525" y="230475"/>
            <a:ext cx="2565375" cy="45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1423250" y="1808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540425" y="25717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1960875" y="302650"/>
            <a:ext cx="182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आरक्षक: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CC0000"/>
                </a:solidFill>
              </a:rPr>
              <a:t>वा?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893000" y="2693550"/>
            <a:ext cx="210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</a:t>
            </a:r>
            <a:r>
              <a:rPr b="1" lang="en" sz="2100">
                <a:solidFill>
                  <a:srgbClr val="38761D"/>
                </a:solidFill>
              </a:rPr>
              <a:t>म्</a:t>
            </a:r>
            <a:r>
              <a:rPr b="1" lang="en" sz="2100">
                <a:solidFill>
                  <a:srgbClr val="073763"/>
                </a:solidFill>
              </a:rPr>
              <a:t>, </a:t>
            </a:r>
            <a:r>
              <a:rPr b="1" lang="en" sz="2100">
                <a:solidFill>
                  <a:srgbClr val="073763"/>
                </a:solidFill>
              </a:rPr>
              <a:t>आरक्षक: |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4125" y="789050"/>
            <a:ext cx="1775575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00" y="3081375"/>
            <a:ext cx="1712200" cy="17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1423250" y="1808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1575650" y="25717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388" y="387524"/>
            <a:ext cx="3948374" cy="41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2097200" y="302650"/>
            <a:ext cx="1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वृक्ष</a:t>
            </a:r>
            <a:r>
              <a:rPr b="1" lang="en" sz="2100">
                <a:solidFill>
                  <a:srgbClr val="073763"/>
                </a:solidFill>
              </a:rPr>
              <a:t>: </a:t>
            </a:r>
            <a:r>
              <a:rPr b="1" lang="en" sz="2100">
                <a:solidFill>
                  <a:srgbClr val="CC0000"/>
                </a:solidFill>
              </a:rPr>
              <a:t>वा?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186325" y="2693550"/>
            <a:ext cx="137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आं</a:t>
            </a:r>
            <a:r>
              <a:rPr b="1" lang="en" sz="2100">
                <a:solidFill>
                  <a:srgbClr val="073763"/>
                </a:solidFill>
              </a:rPr>
              <a:t>, </a:t>
            </a:r>
            <a:r>
              <a:rPr b="1" lang="en" sz="2100">
                <a:solidFill>
                  <a:srgbClr val="073763"/>
                </a:solidFill>
              </a:rPr>
              <a:t>वृक्ष: |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700" y="941000"/>
            <a:ext cx="4888374" cy="32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00" y="3081375"/>
            <a:ext cx="1712200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44125" y="789050"/>
            <a:ext cx="1775575" cy="17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1481725" y="117425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1728050" y="27241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2212075" y="239225"/>
            <a:ext cx="12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छत्रं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CC0000"/>
                </a:solidFill>
              </a:rPr>
              <a:t>वा?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2280275" y="2845950"/>
            <a:ext cx="157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आं</a:t>
            </a:r>
            <a:r>
              <a:rPr b="1" lang="en" sz="2100">
                <a:solidFill>
                  <a:srgbClr val="073763"/>
                </a:solidFill>
              </a:rPr>
              <a:t>, </a:t>
            </a:r>
            <a:r>
              <a:rPr b="1" lang="en" sz="2100">
                <a:solidFill>
                  <a:srgbClr val="073763"/>
                </a:solidFill>
              </a:rPr>
              <a:t>छत्रम् |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00" y="299250"/>
            <a:ext cx="1300800" cy="13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075" y="397406"/>
            <a:ext cx="1300800" cy="120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50" y="58750"/>
            <a:ext cx="1100477" cy="15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5475" y="299250"/>
            <a:ext cx="1100475" cy="17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7450" y="348326"/>
            <a:ext cx="1597694" cy="12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1000" y="2877075"/>
            <a:ext cx="1526701" cy="138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1050" y="299250"/>
            <a:ext cx="1300800" cy="13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258375" y="2985025"/>
            <a:ext cx="1775575" cy="17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120088" y="168420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अर्चक: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641300" y="168420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राम</a:t>
            </a:r>
            <a:r>
              <a:rPr b="1" lang="en" sz="2200">
                <a:solidFill>
                  <a:srgbClr val="1C4587"/>
                </a:solidFill>
              </a:rPr>
              <a:t>: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197525" y="1684200"/>
            <a:ext cx="98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सिंह</a:t>
            </a:r>
            <a:r>
              <a:rPr b="1" lang="en" sz="2200">
                <a:solidFill>
                  <a:srgbClr val="1C4587"/>
                </a:solidFill>
              </a:rPr>
              <a:t>: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4641250" y="168420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पर्णम्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6356100" y="168420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गीता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7705150" y="2207401"/>
            <a:ext cx="130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सैनिका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7503450" y="4442050"/>
            <a:ext cx="98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अजा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1140450" y="2494250"/>
            <a:ext cx="2102100" cy="692700"/>
          </a:xfrm>
          <a:prstGeom prst="wedgeEllipseCallout">
            <a:avLst>
              <a:gd fmla="val -33338" name="adj1"/>
              <a:gd fmla="val 90635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1329325" y="2586650"/>
            <a:ext cx="159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C4587"/>
                </a:solidFill>
              </a:rPr>
              <a:t>_ _ _  </a:t>
            </a:r>
            <a:r>
              <a:rPr b="1" lang="en" sz="2500">
                <a:solidFill>
                  <a:srgbClr val="990000"/>
                </a:solidFill>
              </a:rPr>
              <a:t>वा?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3198000" y="3656800"/>
            <a:ext cx="274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8761D"/>
                </a:solidFill>
              </a:rPr>
              <a:t>आम्, </a:t>
            </a:r>
            <a:r>
              <a:rPr b="1" lang="en" sz="3300">
                <a:solidFill>
                  <a:srgbClr val="073763"/>
                </a:solidFill>
              </a:rPr>
              <a:t>_ _ _</a:t>
            </a:r>
            <a:endParaRPr b="1" sz="33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18275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525" y="216050"/>
            <a:ext cx="3030001" cy="30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41273" name="adj1"/>
              <a:gd fmla="val 1418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स: </a:t>
            </a:r>
            <a:r>
              <a:rPr b="1" lang="en" sz="2100">
                <a:solidFill>
                  <a:srgbClr val="073763"/>
                </a:solidFill>
              </a:rPr>
              <a:t>कृष्ण</a:t>
            </a:r>
            <a:r>
              <a:rPr b="1" lang="en" sz="2100">
                <a:solidFill>
                  <a:srgbClr val="073763"/>
                </a:solidFill>
              </a:rPr>
              <a:t>: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स: </a:t>
            </a:r>
            <a:r>
              <a:rPr b="1" lang="en" sz="3100">
                <a:solidFill>
                  <a:srgbClr val="073763"/>
                </a:solidFill>
              </a:rPr>
              <a:t>कृष्ण: |</a:t>
            </a:r>
            <a:endParaRPr b="1" sz="4100">
              <a:solidFill>
                <a:srgbClr val="1C458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